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07" r:id="rId3"/>
    <p:sldId id="347" r:id="rId4"/>
    <p:sldId id="349" r:id="rId5"/>
    <p:sldId id="348" r:id="rId6"/>
    <p:sldId id="350" r:id="rId7"/>
    <p:sldId id="308" r:id="rId8"/>
    <p:sldId id="351" r:id="rId9"/>
    <p:sldId id="352" r:id="rId10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瀧川　歩人" initials="瀧川　歩人" lastIdx="1" clrIdx="0">
    <p:extLst>
      <p:ext uri="{19B8F6BF-5375-455C-9EA6-DF929625EA0E}">
        <p15:presenceInfo xmlns:p15="http://schemas.microsoft.com/office/powerpoint/2012/main" userId="瀧川　歩人" providerId="None"/>
      </p:ext>
    </p:extLst>
  </p:cmAuthor>
  <p:cmAuthor id="2" name="梶谷 晴音" initials="梶谷" lastIdx="0" clrIdx="1">
    <p:extLst>
      <p:ext uri="{19B8F6BF-5375-455C-9EA6-DF929625EA0E}">
        <p15:presenceInfo xmlns:p15="http://schemas.microsoft.com/office/powerpoint/2012/main" userId="S-1-5-21-3178451276-2870524919-828692511-4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378"/>
    <a:srgbClr val="6EB92C"/>
    <a:srgbClr val="E6E6E6"/>
    <a:srgbClr val="00A242"/>
    <a:srgbClr val="008C3E"/>
    <a:srgbClr val="FFEC61"/>
    <a:srgbClr val="F1F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76409" autoAdjust="0"/>
  </p:normalViewPr>
  <p:slideViewPr>
    <p:cSldViewPr snapToGrid="0">
      <p:cViewPr>
        <p:scale>
          <a:sx n="47" d="100"/>
          <a:sy n="47" d="100"/>
        </p:scale>
        <p:origin x="303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3F70B83-A8B9-4463-86F8-50601DA7B2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啓林館・⾼等学校 科学と人間生活 改訂版　授業スライド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2ADE75-9A00-43CF-A0D5-E48691EF35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1FCB1-D892-4E9A-88F0-21361E4E6697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C5CF9F-DA0D-4576-B222-A29A7B41E7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57B45D-C3B9-485F-BB4B-CCDB238FEB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57C08-4F74-4B67-A670-5B25F306B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34018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啓林館・⾼等学校 科学と人間生活 改訂版　授業スライド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446E41-DE05-4547-990B-0C7699712837}" type="datetimeFigureOut">
              <a:rPr kumimoji="1" lang="ja-JP" altLang="en-US" smtClean="0"/>
              <a:t>2025/4/8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AAEABC6-E9C3-4221-9690-BA0F0203595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5060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300" dirty="0"/>
              <a:t>【</a:t>
            </a:r>
            <a:r>
              <a:rPr lang="ja-JP" altLang="en-US" sz="1300" dirty="0"/>
              <a:t>節課題アニメーション</a:t>
            </a:r>
            <a:r>
              <a:rPr lang="en-US" altLang="ja-JP" sz="1300" dirty="0"/>
              <a:t>】</a:t>
            </a:r>
          </a:p>
          <a:p>
            <a:r>
              <a:rPr lang="ja-JP" altLang="en-US" sz="1300" dirty="0"/>
              <a:t>教科書</a:t>
            </a:r>
            <a:r>
              <a:rPr lang="en-US" altLang="ja-JP" sz="1300" dirty="0"/>
              <a:t>p.14 QR and </a:t>
            </a:r>
            <a:r>
              <a:rPr lang="ja-JP" altLang="en-US" sz="1300" dirty="0"/>
              <a:t>教授資料</a:t>
            </a:r>
            <a:r>
              <a:rPr lang="en-US" altLang="ja-JP" sz="1300" dirty="0"/>
              <a:t>DVD-ROM</a:t>
            </a:r>
            <a:r>
              <a:rPr lang="ja-JP" altLang="en-US" sz="1300" dirty="0"/>
              <a:t>収録</a:t>
            </a:r>
            <a:endParaRPr lang="en-US" altLang="ja-JP" sz="1300" dirty="0"/>
          </a:p>
          <a:p>
            <a:endParaRPr lang="ja-JP" altLang="en-US" sz="1300" dirty="0"/>
          </a:p>
          <a:p>
            <a:r>
              <a:rPr lang="en-US" altLang="ja-JP" sz="1300" dirty="0"/>
              <a:t>【</a:t>
            </a:r>
            <a:r>
              <a:rPr lang="ja-JP" altLang="en-US" sz="1300" dirty="0"/>
              <a:t>節課題の展開例</a:t>
            </a:r>
            <a:r>
              <a:rPr lang="en-US" altLang="ja-JP" sz="1300" dirty="0"/>
              <a:t>】(</a:t>
            </a:r>
            <a:r>
              <a:rPr lang="ja-JP" altLang="en-US" sz="1300" dirty="0"/>
              <a:t>授業の中⾝へ話をつなげる会話例</a:t>
            </a:r>
            <a:r>
              <a:rPr lang="en-US" altLang="ja-JP" sz="1300" dirty="0"/>
              <a:t>)</a:t>
            </a:r>
          </a:p>
          <a:p>
            <a:r>
              <a:rPr lang="zh-TW" altLang="en-US" sz="1300" dirty="0"/>
              <a:t>教授資料掲載</a:t>
            </a:r>
            <a:r>
              <a:rPr lang="en-US" altLang="zh-TW" sz="1300" dirty="0"/>
              <a:t>(</a:t>
            </a:r>
            <a:r>
              <a:rPr lang="ja-JP" altLang="en-US" sz="1300" dirty="0"/>
              <a:t>教科書</a:t>
            </a:r>
            <a:r>
              <a:rPr lang="en-US" altLang="ja-JP" sz="1300" dirty="0"/>
              <a:t>p.14</a:t>
            </a:r>
            <a:r>
              <a:rPr lang="ja-JP" altLang="en-US" sz="1300" dirty="0"/>
              <a:t>対応ページ</a:t>
            </a:r>
            <a:r>
              <a:rPr lang="en-US" altLang="zh-TW" sz="1300" dirty="0"/>
              <a:t>)</a:t>
            </a:r>
            <a:endParaRPr lang="zh-TW" altLang="en-US" sz="1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EABC6-E9C3-4221-9690-BA0F0203595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9672B971-A5F2-4215-B856-50D54673A2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啓林館・⾼等学校 科学と人間生活 改訂版　授業スライド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187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EABC6-E9C3-4221-9690-BA0F02035952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663EA5CE-65CC-43F0-B55D-02495B14C77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啓林館・⾼等学校 科学と人間生活 改訂版　授業スライド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491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啓林館・⾼等学校 科学と人間生活 改訂版　授業スライド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EABC6-E9C3-4221-9690-BA0F0203595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049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BA2E-5F94-42E7-B408-8D0FE0CD9F92}" type="datetime1">
              <a:rPr kumimoji="1" lang="ja-JP" altLang="en-US" smtClean="0"/>
              <a:t>2025/4/8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00E0-5D06-42D1-A315-FC06DE3994D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378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9470-D45D-410C-A094-A16C4E3736CE}" type="datetime1">
              <a:rPr kumimoji="1" lang="ja-JP" altLang="en-US" smtClean="0"/>
              <a:t>2025/4/8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00E0-5D06-42D1-A315-FC06DE3994D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03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B43B-4882-4D91-89A9-97CC874FEEA4}" type="datetime1">
              <a:rPr kumimoji="1" lang="ja-JP" altLang="en-US" smtClean="0"/>
              <a:t>2025/4/8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00E0-5D06-42D1-A315-FC06DE3994D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499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7061-4546-4529-B93A-9B5CB39FB5ED}" type="datetime1">
              <a:rPr kumimoji="1" lang="ja-JP" altLang="en-US" smtClean="0"/>
              <a:t>2025/4/8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00E0-5D06-42D1-A315-FC06DE3994D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759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DA09-F0CD-4C1D-97EB-3E32B1FAECAD}" type="datetime1">
              <a:rPr kumimoji="1" lang="ja-JP" altLang="en-US" smtClean="0"/>
              <a:t>2025/4/8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00E0-5D06-42D1-A315-FC06DE3994D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271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A012-D68F-4158-B73F-681B14F1E619}" type="datetime1">
              <a:rPr kumimoji="1" lang="ja-JP" altLang="en-US" smtClean="0"/>
              <a:t>2025/4/8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00E0-5D06-42D1-A315-FC06DE3994D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233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1296-F557-4642-BA79-59900E8C6314}" type="datetime1">
              <a:rPr kumimoji="1" lang="ja-JP" altLang="en-US" smtClean="0"/>
              <a:t>2025/4/8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00E0-5D06-42D1-A315-FC06DE3994D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371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F2D-0F49-4073-A6E8-FDBE2573AD95}" type="datetime1">
              <a:rPr kumimoji="1" lang="ja-JP" altLang="en-US" smtClean="0"/>
              <a:t>2025/4/8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00E0-5D06-42D1-A315-FC06DE3994D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004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516D-3D9C-4C1B-80A5-7F649EA0F157}" type="datetime1">
              <a:rPr kumimoji="1" lang="ja-JP" altLang="en-US" smtClean="0"/>
              <a:t>2025/4/8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00E0-5D06-42D1-A315-FC06DE3994D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456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0C0B-269C-4332-B2D4-E2F71665F65D}" type="datetime1">
              <a:rPr kumimoji="1" lang="ja-JP" altLang="en-US" smtClean="0"/>
              <a:t>2025/4/8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00E0-5D06-42D1-A315-FC06DE3994D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585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D157-BA0D-4296-89B4-0E5DBD01E8F8}" type="datetime1">
              <a:rPr kumimoji="1" lang="ja-JP" altLang="en-US" smtClean="0"/>
              <a:t>2025/4/8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00E0-5D06-42D1-A315-FC06DE3994D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064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4D0C-3838-4208-BD9C-5F81D05134E4}" type="datetime1">
              <a:rPr kumimoji="1" lang="ja-JP" altLang="en-US" smtClean="0"/>
              <a:t>2025/4/8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400E0-5D06-42D1-A315-FC06DE3994D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636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D1B01A0-5DC2-4BC6-9010-B35E1BBFF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16"/>
          <a:stretch/>
        </p:blipFill>
        <p:spPr>
          <a:xfrm>
            <a:off x="1862586" y="109171"/>
            <a:ext cx="8466828" cy="331982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F1FE057-A336-4DFD-8CC1-9B5F2E473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1" y="3633235"/>
            <a:ext cx="4478008" cy="251887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100C48-20B3-4B9D-9E07-5D337E1FBAF8}"/>
              </a:ext>
            </a:extLst>
          </p:cNvPr>
          <p:cNvSpPr txBox="1"/>
          <p:nvPr/>
        </p:nvSpPr>
        <p:spPr>
          <a:xfrm>
            <a:off x="5122381" y="3633235"/>
            <a:ext cx="64350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毎日牛肉のステーキをたっぷり食べると，体の筋肉は牛肉のような体質になるだろうか？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---------------------------------------------------------------------------------------------------------------------------</a:t>
            </a:r>
          </a:p>
          <a:p>
            <a:endParaRPr kumimoji="1"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FC038F-41BD-4745-8D5D-DE55F87B7948}"/>
              </a:ext>
            </a:extLst>
          </p:cNvPr>
          <p:cNvSpPr txBox="1"/>
          <p:nvPr/>
        </p:nvSpPr>
        <p:spPr>
          <a:xfrm>
            <a:off x="0" y="5720"/>
            <a:ext cx="46378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サンプル</a:t>
            </a:r>
            <a:r>
              <a:rPr lang="en-US" altLang="ja-JP" sz="1100" dirty="0"/>
              <a:t>】</a:t>
            </a:r>
            <a:r>
              <a:rPr lang="ja-JP" altLang="en-US" sz="1100" dirty="0"/>
              <a:t>啓林館・⾼等学校 科学と人間生活 改訂版　授業スライド</a:t>
            </a:r>
            <a:endParaRPr kumimoji="1" lang="ja-JP" altLang="en-US" sz="11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51F1D5-1890-4172-8B1E-027B9698586F}"/>
              </a:ext>
            </a:extLst>
          </p:cNvPr>
          <p:cNvSpPr txBox="1"/>
          <p:nvPr/>
        </p:nvSpPr>
        <p:spPr>
          <a:xfrm>
            <a:off x="11053060" y="136525"/>
            <a:ext cx="103105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</a:rPr>
              <a:t>内容解説資料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1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FFBCF7C-6B89-43A7-A492-3DF87648D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431713"/>
            <a:ext cx="5708952" cy="109617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91786FB-CA83-4EEF-8EE7-0F4F2D31E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37" y="2777421"/>
            <a:ext cx="10971429" cy="228100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9F8878-5462-4B77-A2BB-0D92A511C480}"/>
              </a:ext>
            </a:extLst>
          </p:cNvPr>
          <p:cNvSpPr txBox="1"/>
          <p:nvPr/>
        </p:nvSpPr>
        <p:spPr>
          <a:xfrm>
            <a:off x="0" y="5720"/>
            <a:ext cx="46378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サンプル</a:t>
            </a:r>
            <a:r>
              <a:rPr lang="en-US" altLang="ja-JP" sz="1100" dirty="0"/>
              <a:t>】</a:t>
            </a:r>
            <a:r>
              <a:rPr lang="ja-JP" altLang="en-US" sz="1100" dirty="0"/>
              <a:t>啓林館・⾼等学校 科学と人間生活 改訂版　授業スライド</a:t>
            </a:r>
            <a:endParaRPr kumimoji="1" lang="ja-JP" altLang="en-US" sz="11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5CA82E-172D-4D23-B2FC-54046401839D}"/>
              </a:ext>
            </a:extLst>
          </p:cNvPr>
          <p:cNvSpPr txBox="1"/>
          <p:nvPr/>
        </p:nvSpPr>
        <p:spPr>
          <a:xfrm>
            <a:off x="11053060" y="136525"/>
            <a:ext cx="103105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</a:rPr>
              <a:t>内容解説資料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0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12C5F3-7AFD-43E9-A227-1AAEA8D062CA}"/>
              </a:ext>
            </a:extLst>
          </p:cNvPr>
          <p:cNvSpPr txBox="1"/>
          <p:nvPr/>
        </p:nvSpPr>
        <p:spPr>
          <a:xfrm>
            <a:off x="745253" y="592503"/>
            <a:ext cx="10701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8C3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●タンパク質</a:t>
            </a:r>
            <a:endParaRPr lang="en-US" altLang="ja-JP" sz="3200" dirty="0">
              <a:solidFill>
                <a:srgbClr val="008C3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①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)…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ヒトの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①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は，約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万種類あるといわれており，鎖状につながった多数の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②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で構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成されている。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D138EE-4137-4FD1-9688-7A609F665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15" y="3591340"/>
            <a:ext cx="8558370" cy="244432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8E8289-E8E4-4B3B-96FF-64E381BAEB12}"/>
              </a:ext>
            </a:extLst>
          </p:cNvPr>
          <p:cNvSpPr txBox="1"/>
          <p:nvPr/>
        </p:nvSpPr>
        <p:spPr>
          <a:xfrm>
            <a:off x="0" y="5720"/>
            <a:ext cx="46378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サンプル</a:t>
            </a:r>
            <a:r>
              <a:rPr lang="en-US" altLang="ja-JP" sz="1100" dirty="0"/>
              <a:t>】</a:t>
            </a:r>
            <a:r>
              <a:rPr lang="ja-JP" altLang="en-US" sz="1100" dirty="0"/>
              <a:t>啓林館・⾼等学校 科学と人間生活 改訂版　授業スライド</a:t>
            </a:r>
            <a:endParaRPr kumimoji="1" lang="ja-JP" altLang="en-US" sz="11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9BCBC7-3243-4902-8CE2-B349974F334D}"/>
              </a:ext>
            </a:extLst>
          </p:cNvPr>
          <p:cNvSpPr txBox="1"/>
          <p:nvPr/>
        </p:nvSpPr>
        <p:spPr>
          <a:xfrm>
            <a:off x="11053060" y="136525"/>
            <a:ext cx="103105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</a:rPr>
              <a:t>内容解説資料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5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12C5F3-7AFD-43E9-A227-1AAEA8D062CA}"/>
              </a:ext>
            </a:extLst>
          </p:cNvPr>
          <p:cNvSpPr txBox="1"/>
          <p:nvPr/>
        </p:nvSpPr>
        <p:spPr>
          <a:xfrm>
            <a:off x="745253" y="592503"/>
            <a:ext cx="10701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8C3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●タンパク質</a:t>
            </a:r>
            <a:endParaRPr lang="en-US" altLang="ja-JP" sz="3200" dirty="0">
              <a:solidFill>
                <a:srgbClr val="008C3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①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タンパク質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)…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ヒトの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①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タンパク質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は，約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万種類あるといわれており，鎖状につながった多数の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②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アミノ酸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で構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成されている。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D138EE-4137-4FD1-9688-7A609F665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15" y="3591340"/>
            <a:ext cx="8558370" cy="244432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7B6A15-AC2D-4300-A304-84DFE832D4AE}"/>
              </a:ext>
            </a:extLst>
          </p:cNvPr>
          <p:cNvSpPr txBox="1"/>
          <p:nvPr/>
        </p:nvSpPr>
        <p:spPr>
          <a:xfrm>
            <a:off x="0" y="5720"/>
            <a:ext cx="46378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サンプル</a:t>
            </a:r>
            <a:r>
              <a:rPr lang="en-US" altLang="ja-JP" sz="1100" dirty="0"/>
              <a:t>】</a:t>
            </a:r>
            <a:r>
              <a:rPr lang="ja-JP" altLang="en-US" sz="1100" dirty="0"/>
              <a:t>啓林館・⾼等学校 科学と人間生活 改訂版　授業スライド</a:t>
            </a:r>
            <a:endParaRPr kumimoji="1" lang="ja-JP" altLang="en-US" sz="11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4EC6A6-014A-4BB5-807F-47E67FE40651}"/>
              </a:ext>
            </a:extLst>
          </p:cNvPr>
          <p:cNvSpPr txBox="1"/>
          <p:nvPr/>
        </p:nvSpPr>
        <p:spPr>
          <a:xfrm>
            <a:off x="11053060" y="136525"/>
            <a:ext cx="103105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</a:rPr>
              <a:t>内容解説資料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8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12C5F3-7AFD-43E9-A227-1AAEA8D062CA}"/>
              </a:ext>
            </a:extLst>
          </p:cNvPr>
          <p:cNvSpPr txBox="1"/>
          <p:nvPr/>
        </p:nvSpPr>
        <p:spPr>
          <a:xfrm>
            <a:off x="745253" y="592503"/>
            <a:ext cx="10701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8C3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●タンパク質</a:t>
            </a:r>
            <a:endParaRPr lang="en-US" altLang="ja-JP" sz="3200" dirty="0">
              <a:solidFill>
                <a:srgbClr val="008C3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①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タンパク質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を構成する（ ②　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アミノ酸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）は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　　　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)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種類あり， 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②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アミノ酸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の数と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　　　　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)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は，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①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タンパク質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ごとに決まっている。　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D138EE-4137-4FD1-9688-7A609F665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15" y="3591340"/>
            <a:ext cx="8558370" cy="244432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199CDF-D0D3-4112-897E-4CDD29A6F81D}"/>
              </a:ext>
            </a:extLst>
          </p:cNvPr>
          <p:cNvSpPr txBox="1"/>
          <p:nvPr/>
        </p:nvSpPr>
        <p:spPr>
          <a:xfrm>
            <a:off x="0" y="5720"/>
            <a:ext cx="46378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サンプル</a:t>
            </a:r>
            <a:r>
              <a:rPr lang="en-US" altLang="ja-JP" sz="1100" dirty="0"/>
              <a:t>】</a:t>
            </a:r>
            <a:r>
              <a:rPr lang="ja-JP" altLang="en-US" sz="1100" dirty="0"/>
              <a:t>啓林館・⾼等学校 科学と人間生活 改訂版　授業スライド</a:t>
            </a:r>
            <a:endParaRPr kumimoji="1" lang="ja-JP" altLang="en-US" sz="11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42E028-3903-4215-A31C-A28C729273D2}"/>
              </a:ext>
            </a:extLst>
          </p:cNvPr>
          <p:cNvSpPr txBox="1"/>
          <p:nvPr/>
        </p:nvSpPr>
        <p:spPr>
          <a:xfrm>
            <a:off x="11053060" y="136525"/>
            <a:ext cx="103105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</a:rPr>
              <a:t>内容解説資料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8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12C5F3-7AFD-43E9-A227-1AAEA8D062CA}"/>
              </a:ext>
            </a:extLst>
          </p:cNvPr>
          <p:cNvSpPr txBox="1"/>
          <p:nvPr/>
        </p:nvSpPr>
        <p:spPr>
          <a:xfrm>
            <a:off x="745253" y="592503"/>
            <a:ext cx="10701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8C3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●タンパク質</a:t>
            </a:r>
            <a:endParaRPr lang="en-US" altLang="ja-JP" sz="3200" dirty="0">
              <a:solidFill>
                <a:srgbClr val="008C3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①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タンパク質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を構成する（ ②　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アミノ酸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）は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　 </a:t>
            </a:r>
            <a:r>
              <a:rPr lang="en-US" altLang="ja-JP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種類あり， 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②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アミノ酸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の数と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　 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種類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は，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①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タンパク質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ごとに決まっている。　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D138EE-4137-4FD1-9688-7A609F665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15" y="3591340"/>
            <a:ext cx="8558370" cy="244432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55CF81-33EC-4445-9253-465A094B8226}"/>
              </a:ext>
            </a:extLst>
          </p:cNvPr>
          <p:cNvSpPr txBox="1"/>
          <p:nvPr/>
        </p:nvSpPr>
        <p:spPr>
          <a:xfrm>
            <a:off x="0" y="5720"/>
            <a:ext cx="46378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サンプル</a:t>
            </a:r>
            <a:r>
              <a:rPr lang="en-US" altLang="ja-JP" sz="1100" dirty="0"/>
              <a:t>】</a:t>
            </a:r>
            <a:r>
              <a:rPr lang="ja-JP" altLang="en-US" sz="1100" dirty="0"/>
              <a:t>啓林館・⾼等学校 科学と人間生活 改訂版　授業スライド</a:t>
            </a:r>
            <a:endParaRPr kumimoji="1" lang="ja-JP" altLang="en-US" sz="11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865FB6-C787-4932-B81B-58D7E7942127}"/>
              </a:ext>
            </a:extLst>
          </p:cNvPr>
          <p:cNvSpPr txBox="1"/>
          <p:nvPr/>
        </p:nvSpPr>
        <p:spPr>
          <a:xfrm>
            <a:off x="11053060" y="136525"/>
            <a:ext cx="103105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</a:rPr>
              <a:t>内容解説資料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9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12C5F3-7AFD-43E9-A227-1AAEA8D062CA}"/>
              </a:ext>
            </a:extLst>
          </p:cNvPr>
          <p:cNvSpPr txBox="1"/>
          <p:nvPr/>
        </p:nvSpPr>
        <p:spPr>
          <a:xfrm>
            <a:off x="862149" y="507371"/>
            <a:ext cx="107014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8C3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●タンパク質の分解と吸収</a:t>
            </a:r>
            <a:endParaRPr lang="en-US" altLang="ja-JP" sz="3200" dirty="0">
              <a:solidFill>
                <a:srgbClr val="008C3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タンパク質は下記の流れによって，分解吸収される。</a:t>
            </a: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3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食べ物をかみくだく。</a:t>
            </a: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 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(ii)( ⑤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によってさらに分解。</a:t>
            </a: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 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(iii)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最終的に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②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にまで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分解し，吸収される。</a:t>
            </a: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②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は，新たなタンパク質を合成する時の材料になる。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035EE6-A105-4BBB-9491-39D4518914FE}"/>
              </a:ext>
            </a:extLst>
          </p:cNvPr>
          <p:cNvSpPr txBox="1"/>
          <p:nvPr/>
        </p:nvSpPr>
        <p:spPr>
          <a:xfrm>
            <a:off x="0" y="5720"/>
            <a:ext cx="46378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サンプル</a:t>
            </a:r>
            <a:r>
              <a:rPr lang="en-US" altLang="ja-JP" sz="1100" dirty="0"/>
              <a:t>】</a:t>
            </a:r>
            <a:r>
              <a:rPr lang="ja-JP" altLang="en-US" sz="1100" dirty="0"/>
              <a:t>啓林館・⾼等学校 科学と人間生活 改訂版　授業スライド</a:t>
            </a:r>
            <a:endParaRPr kumimoji="1" lang="ja-JP" altLang="en-US" sz="11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BA6A9F-14A0-4EE9-BD96-36E06AE8B725}"/>
              </a:ext>
            </a:extLst>
          </p:cNvPr>
          <p:cNvSpPr txBox="1"/>
          <p:nvPr/>
        </p:nvSpPr>
        <p:spPr>
          <a:xfrm>
            <a:off x="11053060" y="136525"/>
            <a:ext cx="103105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</a:rPr>
              <a:t>内容解説資料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7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12C5F3-7AFD-43E9-A227-1AAEA8D062CA}"/>
              </a:ext>
            </a:extLst>
          </p:cNvPr>
          <p:cNvSpPr txBox="1"/>
          <p:nvPr/>
        </p:nvSpPr>
        <p:spPr>
          <a:xfrm>
            <a:off x="862149" y="507371"/>
            <a:ext cx="107014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8C3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●タンパク質の分解と吸収</a:t>
            </a:r>
            <a:endParaRPr lang="en-US" altLang="ja-JP" sz="3200" dirty="0">
              <a:solidFill>
                <a:srgbClr val="008C3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タンパク質は下記の流れによって，分解吸収される。</a:t>
            </a: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3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食べ物をかみくだく。</a:t>
            </a: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 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(ii)( ⑤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消化酵素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によってさらに分解。</a:t>
            </a: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 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(iii)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最終的に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②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アミノ酸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にまで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分解し，吸収される。</a:t>
            </a: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 ②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アミノ酸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は，新たなタンパク質を合成する時の材料になる。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8354BE-DD46-4336-9AD2-9861BAB449EB}"/>
              </a:ext>
            </a:extLst>
          </p:cNvPr>
          <p:cNvSpPr txBox="1"/>
          <p:nvPr/>
        </p:nvSpPr>
        <p:spPr>
          <a:xfrm>
            <a:off x="0" y="5720"/>
            <a:ext cx="46378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サンプル</a:t>
            </a:r>
            <a:r>
              <a:rPr lang="en-US" altLang="ja-JP" sz="1100" dirty="0"/>
              <a:t>】</a:t>
            </a:r>
            <a:r>
              <a:rPr lang="ja-JP" altLang="en-US" sz="1100" dirty="0"/>
              <a:t>啓林館・⾼等学校 科学と人間生活 改訂版　授業スライド</a:t>
            </a:r>
            <a:endParaRPr kumimoji="1" lang="ja-JP" altLang="en-US" sz="11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BD5EB2-00DD-45F2-937B-BC619EDC218A}"/>
              </a:ext>
            </a:extLst>
          </p:cNvPr>
          <p:cNvSpPr txBox="1"/>
          <p:nvPr/>
        </p:nvSpPr>
        <p:spPr>
          <a:xfrm>
            <a:off x="11053060" y="136525"/>
            <a:ext cx="103105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</a:rPr>
              <a:t>内容解説資料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8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KEIRINKAN ALL Rights Reserved.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B47B50-BE81-4645-81CE-885075E9B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17" y="718850"/>
            <a:ext cx="9121966" cy="542029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00ABE3-C776-48B0-BC52-A9F766979141}"/>
              </a:ext>
            </a:extLst>
          </p:cNvPr>
          <p:cNvSpPr txBox="1"/>
          <p:nvPr/>
        </p:nvSpPr>
        <p:spPr>
          <a:xfrm>
            <a:off x="0" y="5720"/>
            <a:ext cx="46378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サンプル</a:t>
            </a:r>
            <a:r>
              <a:rPr lang="en-US" altLang="ja-JP" sz="1100" dirty="0"/>
              <a:t>】</a:t>
            </a:r>
            <a:r>
              <a:rPr lang="ja-JP" altLang="en-US" sz="1100" dirty="0"/>
              <a:t>啓林館・⾼等学校 科学と人間生活 改訂版　授業スライド</a:t>
            </a:r>
            <a:endParaRPr kumimoji="1" lang="ja-JP" altLang="en-US" sz="11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1C530B-A284-49FC-AFAA-2D7F44551937}"/>
              </a:ext>
            </a:extLst>
          </p:cNvPr>
          <p:cNvSpPr txBox="1"/>
          <p:nvPr/>
        </p:nvSpPr>
        <p:spPr>
          <a:xfrm>
            <a:off x="11053060" y="136525"/>
            <a:ext cx="103105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</a:rPr>
              <a:t>内容解説資料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8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750</Words>
  <Application>Microsoft Office PowerPoint</Application>
  <PresentationFormat>ワイド画面</PresentationFormat>
  <Paragraphs>61</Paragraphs>
  <Slides>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ＭＳ ゴシック</vt:lpstr>
      <vt:lpstr>新細明體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梶谷 晴音</dc:creator>
  <cp:lastModifiedBy>梶谷 晴音</cp:lastModifiedBy>
  <cp:revision>15</cp:revision>
  <cp:lastPrinted>2025-04-08T00:14:32Z</cp:lastPrinted>
  <dcterms:created xsi:type="dcterms:W3CDTF">2020-11-13T06:21:41Z</dcterms:created>
  <dcterms:modified xsi:type="dcterms:W3CDTF">2025-04-08T08:10:51Z</dcterms:modified>
</cp:coreProperties>
</file>